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8311CB-E00E-8DD2-B8BF-793661854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44B4A06-2487-47BD-6F9E-103F9C3DD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B08F003-4A55-04A8-63A8-6471E5DB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052A1A8-0E72-A815-C1F5-7A0E9BDE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0E3D9AB-D1DA-EC93-598D-A1A2C543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54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B3CCC8-7DEA-2F55-1AE0-B53F30CC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7FF2FC5-4B78-3875-EC0D-59EED0F66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2B6FD13-B9FF-2825-B745-CCB1D02C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E00AFB-99D2-2C3C-F196-8A162A53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BC95E44-C8CA-9A52-7BDB-6F830E07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328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ECD947F-2B23-5238-DC29-13337A5B2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07DAE6A-EA09-50B5-D5A7-D3F4165A6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A750D82-29DE-E08C-46B8-87505981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EACD77-0214-DA87-3008-3A811BE0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1E7A242-0190-4E36-0614-6D8184A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18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BDAF2-86E1-AC80-0393-2393E06C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6528D7-F80B-B0E8-A830-DC95BF82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EA11D9B-C50E-E590-0C86-07AD2E02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157C8A-B0CD-A932-ACAD-057F6E01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516002-99EE-1D86-69CF-A3E7DC1C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58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D621D7-38F7-5785-3964-1037894F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4D10917-AB1E-4D3D-F54B-67CD54C0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0F668D-3FA5-C4C6-A16B-4F225ACA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093DA2C-63A5-F367-E360-BA2512BF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4CDC6EB-8F4C-44D9-CAA5-D06A3E1D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434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C119F-A720-9427-6CF6-F3A14D80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F1AC6A-6198-8739-7FED-A0DC0DAB4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0454FD2-A4F3-63E0-AC01-A20EFBCBB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DB437B2-982D-A358-15A2-AADB03EF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3AD6C83-37AF-205D-3535-A77C7347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BA66BA0-876F-F9E4-EBB2-8CB018F0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548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D44603-A801-1CF2-2450-71199E34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3B3A978-D95C-5990-BB6D-BE2CDF29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7E1977C-84B5-6C4C-8115-48BD5F69A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2280DAD-3F30-CCD3-CF48-FB3005568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6129FA2-6EEA-6D1B-D2A9-7576FAEC6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F09ECEB-6587-29BD-4BBB-9E9A378D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FD07F70-5300-067A-DAB6-452FEB7F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CFF3AE0-40E4-46A2-5A3C-DDB34734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036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D589DE-340D-1D46-C255-A3C16748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0A6D827-00D4-D5A3-D392-A748AFF0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04E6C35-420D-1D97-E2E8-448A67D5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70D05EE-F570-412E-46D6-745E8EF0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507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0873864-0859-DF5D-B3AF-A3F8564F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398EA38-700B-E0C6-BC0B-37A73941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32D0742-84E2-4F2B-874B-0EBC787E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680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CD2C7B-AB93-866F-333A-4C60A6A6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BCFBE0-D86F-39DC-D714-8B187EC8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4EBC389-13C6-48BF-341B-41563FD6F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587E9A8-A0C0-87C8-048B-8CB2EC68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52D6F4F-7E4B-CB07-A8E4-5DD63090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99CB8B6-16BE-8FEE-22D4-F85C851D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431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60F0C3-295D-2A21-B664-D94AD2C5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3C4D2B1-0190-FA74-429C-A0183FC92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1ACA933-F602-C656-F7AB-F161650E8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BEFE33E-744E-D144-AAF4-A7F175DD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4CE9496-DF9E-0B7C-791D-BD509040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92C138B-A572-F00B-84D7-158D77D5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535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DEEE685-DFD2-327E-379A-B1FC1BC7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7A6A036-FD2F-2812-B833-30694F77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5CC6E95-954A-786F-EC58-E6462759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E3C7C-6800-46B0-BCEA-90865AF25119}" type="datetimeFigureOut">
              <a:rPr lang="pt-BR" smtClean="0"/>
              <a:pPr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E42E6BB-483C-4471-6F3F-4EB742793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B070B2E-E867-B32D-444E-559394A57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8183F-D94E-469E-BB73-6F986E5DD7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88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110397-37FC-9165-8187-3168543E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667" y="1567544"/>
            <a:ext cx="8339328" cy="4678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600" b="1" dirty="0" smtClean="0">
                <a:cs typeface="Arial" pitchFamily="34" charset="0"/>
              </a:rPr>
              <a:t>AVALIAÇÃO DE ATENDIMENTOS SETORIAIS E DE INFRAESTRUTURA: INDICADORES PARA EVOLUÇÃO INSTITUCIONAL EM </a:t>
            </a:r>
            <a:r>
              <a:rPr lang="pt-PT" sz="2600" b="1" dirty="0" smtClean="0">
                <a:cs typeface="Arial" pitchFamily="34" charset="0"/>
              </a:rPr>
              <a:t>UMA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600" b="1" dirty="0" smtClean="0">
                <a:cs typeface="Arial" pitchFamily="34" charset="0"/>
              </a:rPr>
              <a:t>FACULDADE </a:t>
            </a:r>
            <a:r>
              <a:rPr lang="pt-PT" sz="2600" b="1" dirty="0" smtClean="0">
                <a:cs typeface="Arial" pitchFamily="34" charset="0"/>
              </a:rPr>
              <a:t>DE MEDICINA</a:t>
            </a:r>
            <a:endParaRPr lang="pt-BR" sz="2600" b="1" dirty="0" smtClean="0"/>
          </a:p>
          <a:p>
            <a:pPr marR="0" algn="ctr">
              <a:buNone/>
            </a:pPr>
            <a:endParaRPr lang="pt-BR" b="1" i="1" dirty="0" smtClean="0">
              <a:cs typeface="Arial" charset="0"/>
            </a:endParaRPr>
          </a:p>
          <a:p>
            <a:pPr marR="0" algn="ctr">
              <a:buNone/>
            </a:pPr>
            <a:r>
              <a:rPr lang="pt-PT" sz="1800" dirty="0" smtClean="0">
                <a:cs typeface="Arial" charset="0"/>
              </a:rPr>
              <a:t>AUTORAS: </a:t>
            </a:r>
            <a:r>
              <a:rPr lang="pt-PT" sz="1800" i="1" dirty="0" smtClean="0">
                <a:cs typeface="Arial" charset="0"/>
              </a:rPr>
              <a:t>Lucimara de Fátima Marugeiro</a:t>
            </a:r>
          </a:p>
          <a:p>
            <a:pPr marR="0" algn="ctr">
              <a:buNone/>
            </a:pPr>
            <a:r>
              <a:rPr lang="pt-PT" sz="1800" i="1" dirty="0" smtClean="0">
                <a:cs typeface="Arial" charset="0"/>
              </a:rPr>
              <a:t>            Laura de Pelegrin Fogiato </a:t>
            </a:r>
          </a:p>
          <a:p>
            <a:pPr marR="0" algn="ctr">
              <a:buNone/>
            </a:pPr>
            <a:r>
              <a:rPr lang="pt-PT" sz="1800" i="1" dirty="0" smtClean="0">
                <a:cs typeface="Arial" charset="0"/>
              </a:rPr>
              <a:t>           Maria Luiza Vianna Braga</a:t>
            </a:r>
            <a:endParaRPr lang="pt-BR" sz="1800" i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885854" y="870246"/>
            <a:ext cx="78291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   JUSTIFICATIVA</a:t>
            </a:r>
          </a:p>
          <a:p>
            <a:pPr algn="ctr"/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1112209" y="1484656"/>
            <a:ext cx="10556111" cy="17030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pt-PT" dirty="0" smtClean="0">
                <a:ea typeface="Arial Unicode MS" pitchFamily="34" charset="-128"/>
                <a:cs typeface="Arial" charset="0"/>
              </a:rPr>
              <a:t>onsiderando o crescimento expressivo da Faculdade de Medicina de Barbacena nos últimos 5 anos, período este pelo qual passou por várias reformas e inovações estruturais e de pessoal, verificou-se a necessidade de avaliação do atendimento dos setores e também da infraestrutura física da Instituição de Ensino.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9B083E4-A46B-E48E-5019-44C70B6AD908}"/>
              </a:ext>
            </a:extLst>
          </p:cNvPr>
          <p:cNvSpPr txBox="1"/>
          <p:nvPr/>
        </p:nvSpPr>
        <p:spPr>
          <a:xfrm>
            <a:off x="1112208" y="4711372"/>
            <a:ext cx="10556111" cy="1333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/>
              <a:t>- </a:t>
            </a:r>
            <a:r>
              <a:rPr lang="pt-PT" dirty="0" smtClean="0"/>
              <a:t>Conferir o nível de satisfação dos alunos em relação ao </a:t>
            </a:r>
            <a:r>
              <a:rPr lang="pt-PT" dirty="0" smtClean="0">
                <a:ea typeface="Arial Unicode MS" pitchFamily="34" charset="-128"/>
                <a:cs typeface="Arial Unicode MS" pitchFamily="34" charset="-128"/>
              </a:rPr>
              <a:t>atendimento dos setores e à infraestrutura física da FAME </a:t>
            </a:r>
            <a:r>
              <a:rPr lang="pt-PT" dirty="0" smtClean="0"/>
              <a:t>e, ainda, possibilitar a sinalização de pontos para ações de melhoria da qualidade e promoção de novas conquistas institucionais.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9B083E4-A46B-E48E-5019-44C70B6AD908}"/>
              </a:ext>
            </a:extLst>
          </p:cNvPr>
          <p:cNvSpPr txBox="1"/>
          <p:nvPr/>
        </p:nvSpPr>
        <p:spPr>
          <a:xfrm>
            <a:off x="1182547" y="4043157"/>
            <a:ext cx="10556111" cy="496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2000" b="1" dirty="0" smtClean="0">
                <a:cs typeface="Arial" pitchFamily="34" charset="0"/>
              </a:rPr>
              <a:t>                                                        OBJETIVOS</a:t>
            </a:r>
            <a:endParaRPr lang="pt-BR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933355" y="656491"/>
            <a:ext cx="7829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METODOLOGIA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457201" y="1226748"/>
            <a:ext cx="11234566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pt-PT" sz="2000" dirty="0" smtClean="0"/>
              <a:t>- </a:t>
            </a:r>
            <a:r>
              <a:rPr lang="pt-PT" dirty="0" smtClean="0"/>
              <a:t>Instrumento a aplicação de </a:t>
            </a:r>
            <a:r>
              <a:rPr lang="pt-PT" b="1" dirty="0" smtClean="0"/>
              <a:t>Formulário de Avaliação Institucional </a:t>
            </a:r>
            <a:r>
              <a:rPr lang="pt-PT" dirty="0" smtClean="0"/>
              <a:t>seguindo os parâmetros da </a:t>
            </a:r>
            <a:r>
              <a:rPr lang="pt-PT" b="1" dirty="0" smtClean="0"/>
              <a:t>escala Likert</a:t>
            </a:r>
            <a:r>
              <a:rPr lang="pt-PT" dirty="0" smtClean="0"/>
              <a:t>: 5 = Ótimo, 4 = Muito Bom, 3 = Bom, 2 = Regular, 1 = Fraco, 0 = Desconheço/Não se Aplica.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r>
              <a:rPr lang="pt-PT" b="1" dirty="0" smtClean="0"/>
              <a:t>- Processos de sensibilização ao alunado</a:t>
            </a:r>
            <a:r>
              <a:rPr lang="pt-PT" dirty="0" smtClean="0"/>
              <a:t>, utilizando diferentes mecanismos de divulgação e orientações. </a:t>
            </a:r>
          </a:p>
          <a:p>
            <a:pPr algn="just">
              <a:defRPr/>
            </a:pPr>
            <a:endParaRPr lang="pt-PT" dirty="0" smtClean="0"/>
          </a:p>
          <a:p>
            <a:pPr algn="just">
              <a:defRPr/>
            </a:pPr>
            <a:r>
              <a:rPr lang="pt-PT" b="1" dirty="0" smtClean="0"/>
              <a:t>- SisAi </a:t>
            </a:r>
            <a:r>
              <a:rPr lang="pt-PT" dirty="0" smtClean="0"/>
              <a:t>-  Sistema de Autoavaliação Institucional/FAME, desenvolvido por profissional da Tecnologia de Informação – TI da Faculdade – disponibilização de um </a:t>
            </a:r>
            <a:r>
              <a:rPr lang="pt-PT" i="1" dirty="0" smtClean="0"/>
              <a:t>link </a:t>
            </a:r>
            <a:r>
              <a:rPr lang="pt-PT" dirty="0" smtClean="0"/>
              <a:t>no </a:t>
            </a:r>
            <a:r>
              <a:rPr lang="pt-PT" i="1" dirty="0" smtClean="0"/>
              <a:t>site </a:t>
            </a:r>
            <a:r>
              <a:rPr lang="pt-PT" dirty="0" smtClean="0"/>
              <a:t>institucional em que os participantes acessaram e se cadastraram e, posteriormente, realizaram a avaliação. </a:t>
            </a:r>
          </a:p>
          <a:p>
            <a:pPr algn="just">
              <a:defRPr/>
            </a:pPr>
            <a:endParaRPr lang="pt-PT" dirty="0" smtClean="0"/>
          </a:p>
          <a:p>
            <a:pPr algn="just">
              <a:buFontTx/>
              <a:buChar char="-"/>
              <a:defRPr/>
            </a:pPr>
            <a:r>
              <a:rPr lang="pt-PT" b="1" dirty="0" smtClean="0"/>
              <a:t> Formulário de Autoavaliação </a:t>
            </a:r>
            <a:r>
              <a:rPr lang="pt-PT" dirty="0" smtClean="0"/>
              <a:t>- formato quantitativo, oportunizando também </a:t>
            </a:r>
            <a:r>
              <a:rPr lang="pt-PT" dirty="0" smtClean="0"/>
              <a:t>o registro </a:t>
            </a:r>
            <a:r>
              <a:rPr lang="pt-PT" dirty="0" smtClean="0"/>
              <a:t>de críticas, elogios, sugestões sobre as questões abordadas. </a:t>
            </a:r>
          </a:p>
          <a:p>
            <a:pPr algn="just">
              <a:defRPr/>
            </a:pPr>
            <a:endParaRPr lang="pt-PT" dirty="0" smtClean="0"/>
          </a:p>
          <a:p>
            <a:pPr algn="just">
              <a:buFontTx/>
              <a:buChar char="-"/>
              <a:defRPr/>
            </a:pPr>
            <a:r>
              <a:rPr lang="pt-PT" b="1" dirty="0" smtClean="0"/>
              <a:t> Compilação das informações e geração de relatórios e gráficos pelo Sistema. </a:t>
            </a:r>
          </a:p>
          <a:p>
            <a:pPr algn="just">
              <a:buFontTx/>
              <a:buChar char="-"/>
              <a:defRPr/>
            </a:pPr>
            <a:endParaRPr lang="pt-PT" b="1" dirty="0" smtClean="0"/>
          </a:p>
          <a:p>
            <a:pPr algn="just">
              <a:buFontTx/>
              <a:buChar char="-"/>
              <a:defRPr/>
            </a:pPr>
            <a:r>
              <a:rPr lang="pt-PT" b="1" dirty="0" smtClean="0"/>
              <a:t> Comissão Interna da CPA </a:t>
            </a:r>
            <a:r>
              <a:rPr lang="pt-PT" dirty="0" smtClean="0"/>
              <a:t>– produção de relatórios com os resultados oficiais da etapa avaliativa.</a:t>
            </a:r>
          </a:p>
          <a:p>
            <a:pPr algn="just">
              <a:buFontTx/>
              <a:buChar char="-"/>
              <a:defRPr/>
            </a:pPr>
            <a:endParaRPr lang="pt-PT" dirty="0" smtClean="0"/>
          </a:p>
          <a:p>
            <a:pPr algn="just">
              <a:buFontTx/>
              <a:buChar char="-"/>
              <a:defRPr/>
            </a:pPr>
            <a:r>
              <a:rPr lang="pt-PT" b="1" dirty="0" smtClean="0"/>
              <a:t> Divulgação dos resultados no âmbito da FAME </a:t>
            </a:r>
            <a:r>
              <a:rPr lang="pt-PT" dirty="0" smtClean="0"/>
              <a:t>por veículos </a:t>
            </a:r>
            <a:r>
              <a:rPr lang="pt-PT" dirty="0" smtClean="0"/>
              <a:t>diversos de comunicação para apropriação dos envolvidos no processo: alunos e funcionários.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980247" y="445476"/>
            <a:ext cx="7829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cs typeface="Arial" pitchFamily="34" charset="0"/>
              </a:rPr>
              <a:t>RESULTADOS E DISCUSSÕES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468924" y="1027456"/>
            <a:ext cx="11234566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pt-PT" sz="2000" b="1" dirty="0" smtClean="0">
                <a:latin typeface="Arial" charset="0"/>
                <a:cs typeface="Arial" charset="0"/>
              </a:rPr>
              <a:t> </a:t>
            </a:r>
            <a:r>
              <a:rPr lang="pt-PT" b="1" dirty="0" smtClean="0">
                <a:cs typeface="Arial" charset="0"/>
              </a:rPr>
              <a:t>Universo selecionado para a etapa avaliativa</a:t>
            </a:r>
            <a:r>
              <a:rPr lang="pt-PT" dirty="0" smtClean="0">
                <a:cs typeface="Arial" charset="0"/>
              </a:rPr>
              <a:t> = 745 alunos no total. 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endParaRPr lang="pt-PT" sz="6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Retorno dos estudantes</a:t>
            </a:r>
            <a:r>
              <a:rPr lang="pt-PT" dirty="0" smtClean="0">
                <a:cs typeface="Arial" charset="0"/>
              </a:rPr>
              <a:t> </a:t>
            </a:r>
            <a:r>
              <a:rPr lang="pt-PT" b="1" dirty="0" smtClean="0">
                <a:cs typeface="Arial" charset="0"/>
              </a:rPr>
              <a:t>do 2º ao 12º períodos </a:t>
            </a:r>
            <a:r>
              <a:rPr lang="pt-PT" dirty="0" smtClean="0">
                <a:cs typeface="Arial" charset="0"/>
              </a:rPr>
              <a:t>=  475 = 63,76%.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endParaRPr lang="pt-PT" sz="6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Análise geral </a:t>
            </a:r>
            <a:r>
              <a:rPr lang="pt-PT" dirty="0" smtClean="0">
                <a:cs typeface="Arial" charset="0"/>
              </a:rPr>
              <a:t>- </a:t>
            </a:r>
            <a:r>
              <a:rPr lang="pt-PT" b="1" dirty="0" smtClean="0">
                <a:cs typeface="Arial" charset="0"/>
              </a:rPr>
              <a:t>35 dos 37 Setores/Espaços avaliados</a:t>
            </a:r>
            <a:r>
              <a:rPr lang="pt-PT" dirty="0" smtClean="0">
                <a:cs typeface="Arial" charset="0"/>
              </a:rPr>
              <a:t> apresentaram percentuais expressivos </a:t>
            </a:r>
            <a:r>
              <a:rPr lang="pt-PT" b="1" dirty="0" smtClean="0">
                <a:cs typeface="Arial" charset="0"/>
              </a:rPr>
              <a:t>(de 80 </a:t>
            </a:r>
            <a:r>
              <a:rPr lang="pt-PT" b="1" dirty="0" smtClean="0">
                <a:cs typeface="Arial" charset="0"/>
              </a:rPr>
              <a:t>chegando a 98% em muitos itens) </a:t>
            </a:r>
            <a:r>
              <a:rPr lang="pt-PT" dirty="0" smtClean="0">
                <a:cs typeface="Arial" charset="0"/>
              </a:rPr>
              <a:t>– percepção de alto </a:t>
            </a:r>
            <a:r>
              <a:rPr lang="pt-PT" dirty="0" smtClean="0">
                <a:cs typeface="Arial" charset="0"/>
              </a:rPr>
              <a:t>nível de satisfação dos respondentes em relação aos aspectos abordados.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Itens avaliados por setor: </a:t>
            </a:r>
            <a:r>
              <a:rPr lang="pt-PT" dirty="0" smtClean="0">
                <a:cs typeface="Arial" charset="0"/>
              </a:rPr>
              <a:t>disponibilidade para atendimento; atendimento a solicitações e/ou resolução de problemas; clareza e domínio das </a:t>
            </a:r>
            <a:r>
              <a:rPr lang="pt-PT" dirty="0" smtClean="0">
                <a:cs typeface="Arial" charset="0"/>
              </a:rPr>
              <a:t>informações e </a:t>
            </a:r>
            <a:r>
              <a:rPr lang="pt-PT" dirty="0" smtClean="0">
                <a:cs typeface="Arial" charset="0"/>
              </a:rPr>
              <a:t>relacionamento com o público. 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</a:t>
            </a:r>
            <a:r>
              <a:rPr lang="pt-PT" b="1" dirty="0" smtClean="0">
                <a:cs typeface="Arial" charset="0"/>
              </a:rPr>
              <a:t>No contexto da avaliação, 12 </a:t>
            </a:r>
            <a:r>
              <a:rPr lang="pt-PT" b="1" dirty="0" smtClean="0">
                <a:cs typeface="Arial" charset="0"/>
              </a:rPr>
              <a:t>espaços de uso direto dos alunos também abordaram questões sobre infraestrutura e recursos materiais, </a:t>
            </a:r>
            <a:r>
              <a:rPr lang="pt-PT" dirty="0" smtClean="0">
                <a:cs typeface="Arial" charset="0"/>
              </a:rPr>
              <a:t>ex: a Biblioteca, </a:t>
            </a:r>
            <a:r>
              <a:rPr lang="pt-PT" dirty="0" smtClean="0">
                <a:cs typeface="Arial" charset="0"/>
              </a:rPr>
              <a:t>Laboratórios, salas de aula, entre </a:t>
            </a:r>
            <a:r>
              <a:rPr lang="pt-PT" dirty="0" smtClean="0">
                <a:cs typeface="Arial" charset="0"/>
              </a:rPr>
              <a:t>outros. 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Portal de Avaliação</a:t>
            </a: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– possibilitou o registro </a:t>
            </a:r>
            <a:r>
              <a:rPr lang="pt-PT" dirty="0" smtClean="0">
                <a:cs typeface="Arial" charset="0"/>
              </a:rPr>
              <a:t>quantitativo  e qualitativo de apontamentos concernentes aos itens avaliados. </a:t>
            </a: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>
              <a:buFontTx/>
              <a:buChar char="-"/>
            </a:pPr>
            <a:r>
              <a:rPr lang="pt-PT" b="1" dirty="0" smtClean="0">
                <a:cs typeface="Arial" charset="0"/>
              </a:rPr>
              <a:t> Reconhecimento, pelos </a:t>
            </a:r>
            <a:r>
              <a:rPr lang="pt-PT" b="1" dirty="0" smtClean="0">
                <a:cs typeface="Arial" charset="0"/>
              </a:rPr>
              <a:t>alunos participantes</a:t>
            </a:r>
            <a:r>
              <a:rPr lang="pt-PT" b="1" dirty="0" smtClean="0">
                <a:cs typeface="Arial" charset="0"/>
              </a:rPr>
              <a:t>, das evoluções institucionais </a:t>
            </a:r>
            <a:r>
              <a:rPr lang="pt-PT" dirty="0" smtClean="0">
                <a:cs typeface="Arial" charset="0"/>
              </a:rPr>
              <a:t>ao longo dos anos </a:t>
            </a:r>
            <a:r>
              <a:rPr lang="pt-PT" dirty="0" smtClean="0">
                <a:cs typeface="Arial" charset="0"/>
              </a:rPr>
              <a:t>– registro de </a:t>
            </a:r>
            <a:r>
              <a:rPr lang="pt-PT" b="1" dirty="0" smtClean="0">
                <a:cs typeface="Arial" charset="0"/>
              </a:rPr>
              <a:t>110 elogios</a:t>
            </a:r>
            <a:r>
              <a:rPr lang="pt-PT" dirty="0" smtClean="0">
                <a:cs typeface="Arial" charset="0"/>
              </a:rPr>
              <a:t>.</a:t>
            </a:r>
            <a:endParaRPr lang="pt-PT" dirty="0" smtClean="0">
              <a:cs typeface="Arial" charset="0"/>
            </a:endParaRPr>
          </a:p>
          <a:p>
            <a:pPr algn="just">
              <a:buFontTx/>
              <a:buChar char="-"/>
            </a:pPr>
            <a:endParaRPr lang="pt-PT" sz="1000" dirty="0" smtClean="0">
              <a:cs typeface="Arial" charset="0"/>
            </a:endParaRPr>
          </a:p>
          <a:p>
            <a:pPr algn="just"/>
            <a:r>
              <a:rPr lang="pt-PT" dirty="0" smtClean="0">
                <a:cs typeface="Arial" charset="0"/>
              </a:rPr>
              <a:t>- </a:t>
            </a:r>
            <a:r>
              <a:rPr lang="pt-PT" b="1" dirty="0" smtClean="0">
                <a:cs typeface="Arial" charset="0"/>
              </a:rPr>
              <a:t>Apresentação </a:t>
            </a:r>
            <a:r>
              <a:rPr lang="pt-PT" b="1" dirty="0" smtClean="0">
                <a:cs typeface="Arial" charset="0"/>
              </a:rPr>
              <a:t>de sugestões de novas ações e aquisições, pelos respondentes, </a:t>
            </a:r>
            <a:r>
              <a:rPr lang="pt-PT" dirty="0" smtClean="0">
                <a:cs typeface="Arial" charset="0"/>
              </a:rPr>
              <a:t>para aprimorar ainda mais o atendimento dos setores, a infraestrutura física e os recursos disponibilizados na </a:t>
            </a:r>
            <a:r>
              <a:rPr lang="pt-PT" dirty="0" smtClean="0">
                <a:cs typeface="Arial" charset="0"/>
              </a:rPr>
              <a:t>FAME.</a:t>
            </a:r>
            <a:endParaRPr lang="pt-B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980247" y="633044"/>
            <a:ext cx="7829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cs typeface="Arial" pitchFamily="34" charset="0"/>
              </a:rPr>
              <a:t>RESULTADOS E DISCUSSÕES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445478" y="1367425"/>
            <a:ext cx="11234566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sz="2000" b="1" dirty="0" smtClean="0">
                <a:latin typeface="Arial" charset="0"/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Média percentual de nível de satisfação apresentada na avaliação de alguns setores/espaços da </a:t>
            </a:r>
            <a:r>
              <a:rPr lang="pt-PT" dirty="0" smtClean="0">
                <a:cs typeface="Arial" charset="0"/>
              </a:rPr>
              <a:t>FAME, das quais se destacam várias maiores que 90%:</a:t>
            </a:r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cs typeface="Arial" charset="0"/>
            </a:endParaRPr>
          </a:p>
          <a:p>
            <a:pPr algn="just"/>
            <a:endParaRPr lang="pt-PT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31632" y="2132624"/>
          <a:ext cx="10093568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630"/>
                <a:gridCol w="1362116"/>
                <a:gridCol w="734078"/>
                <a:gridCol w="3486869"/>
                <a:gridCol w="11928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  <a:cs typeface="Arial" pitchFamily="34" charset="0"/>
                        </a:rPr>
                        <a:t>SETOR/ESPAÇO</a:t>
                      </a:r>
                      <a:endParaRPr lang="pt-B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  <a:cs typeface="Arial" pitchFamily="34" charset="0"/>
                        </a:rPr>
                        <a:t>%</a:t>
                      </a:r>
                      <a:endParaRPr lang="pt-B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  <a:cs typeface="Arial" pitchFamily="34" charset="0"/>
                        </a:rPr>
                        <a:t>SETOR/ESPAÇO</a:t>
                      </a:r>
                      <a:endParaRPr lang="pt-B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  <a:cs typeface="Arial" pitchFamily="34" charset="0"/>
                        </a:rPr>
                        <a:t>%</a:t>
                      </a:r>
                      <a:endParaRPr lang="pt-BR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Diretoria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90,4%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CPA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88,1%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Coordenação de Curso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86,3%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Salas de Aula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90,1%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Assessoria Acadêmica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94,4%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Banheiros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84,7%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Rede de Apoio ao Estudante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85,4%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Laboratório de Anatomia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91,0%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Núcleo de Apoio Psicológico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85,5%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Laboratório de Bioquímica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94,8%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Secretaria de Ensino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91,5%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POCUS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90,8%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Setor de Extensão 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82,6%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Centro de Habilidades Clínicas e Simulação Realística </a:t>
                      </a:r>
                      <a:endParaRPr lang="pt-BR" sz="18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95,1%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latin typeface="+mn-lt"/>
                          <a:cs typeface="Arial" pitchFamily="34" charset="0"/>
                        </a:rPr>
                        <a:t>Biblioteca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92,2%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Portaria</a:t>
                      </a:r>
                      <a:endParaRPr lang="pt-BR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97,0%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980247" y="398583"/>
            <a:ext cx="7829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cs typeface="Arial" pitchFamily="34" charset="0"/>
              </a:rPr>
              <a:t>CONCLUSÕES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504094" y="968840"/>
            <a:ext cx="11234566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pt-PT" sz="2000" b="1" dirty="0" smtClean="0">
                <a:latin typeface="Arial" charset="0"/>
                <a:cs typeface="Arial" charset="0"/>
              </a:rPr>
              <a:t>	</a:t>
            </a:r>
            <a:r>
              <a:rPr lang="pt-PT" dirty="0" smtClean="0">
                <a:cs typeface="Arial" charset="0"/>
              </a:rPr>
              <a:t> Avaliação Institucional propiciou, em curto prazo (média de 4 meses após seu desenvolvimento), o avanço de outros aspectos no interior da FAME/FUNJOBE não só de ordem estrutural e material bem como relacionados ao aprimoramento dos setores.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pt-PT" dirty="0" smtClean="0">
                <a:cs typeface="Arial" charset="0"/>
              </a:rPr>
              <a:t>	A partir da análise das sugestões apresentadas pelo corpo discente, muitas ações foram prontamente executadas promovendo evoluções </a:t>
            </a:r>
            <a:r>
              <a:rPr lang="pt-PT" dirty="0" smtClean="0">
                <a:cs typeface="Arial" charset="0"/>
              </a:rPr>
              <a:t>de reconhecimento no </a:t>
            </a:r>
            <a:r>
              <a:rPr lang="pt-PT" dirty="0" smtClean="0">
                <a:cs typeface="Arial" charset="0"/>
              </a:rPr>
              <a:t>âmbito institucional, </a:t>
            </a:r>
            <a:r>
              <a:rPr lang="pt-PT" dirty="0" smtClean="0">
                <a:cs typeface="Arial" charset="0"/>
              </a:rPr>
              <a:t>como: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ampliação </a:t>
            </a:r>
            <a:r>
              <a:rPr lang="pt-PT" dirty="0" smtClean="0">
                <a:cs typeface="Arial" charset="0"/>
              </a:rPr>
              <a:t>dos espaços de convivência da FAME, disponibilizando micro-ondas e novos mobiliários para melhor acomodação da comunidade acadêmica e dos funcionários; </a:t>
            </a:r>
            <a:endParaRPr lang="pt-PT" dirty="0" smtClean="0">
              <a:cs typeface="Arial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melhorias </a:t>
            </a:r>
            <a:r>
              <a:rPr lang="pt-PT" dirty="0" smtClean="0">
                <a:cs typeface="Arial" charset="0"/>
              </a:rPr>
              <a:t>nos espaços externos, inovações na jardinagem; </a:t>
            </a:r>
            <a:endParaRPr lang="pt-PT" dirty="0" smtClean="0">
              <a:cs typeface="Arial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substituição </a:t>
            </a:r>
            <a:r>
              <a:rPr lang="pt-PT" dirty="0" smtClean="0">
                <a:cs typeface="Arial" charset="0"/>
              </a:rPr>
              <a:t>de 34 computadores do Laboratório de Informática por equipamentos mais modernos</a:t>
            </a:r>
            <a:r>
              <a:rPr lang="pt-PT" dirty="0" smtClean="0">
                <a:cs typeface="Arial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ampliação do sistema de ventilação na FAME</a:t>
            </a:r>
            <a:r>
              <a:rPr lang="pt-PT" dirty="0" smtClean="0">
                <a:cs typeface="Arial" charset="0"/>
              </a:rPr>
              <a:t>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aquisição </a:t>
            </a:r>
            <a:r>
              <a:rPr lang="pt-PT" dirty="0" smtClean="0">
                <a:cs typeface="Arial" charset="0"/>
              </a:rPr>
              <a:t>de poltronas e de novas cadeiras para </a:t>
            </a:r>
            <a:r>
              <a:rPr lang="pt-PT" dirty="0" smtClean="0">
                <a:cs typeface="Arial" charset="0"/>
              </a:rPr>
              <a:t>a Biblioteca</a:t>
            </a:r>
            <a:r>
              <a:rPr lang="pt-PT" dirty="0" smtClean="0">
                <a:cs typeface="Arial" charset="0"/>
              </a:rPr>
              <a:t>, </a:t>
            </a:r>
            <a:r>
              <a:rPr lang="pt-PT" dirty="0" smtClean="0">
                <a:cs typeface="Arial" charset="0"/>
              </a:rPr>
              <a:t>visando</a:t>
            </a:r>
            <a:r>
              <a:rPr lang="pt-PT" dirty="0" smtClean="0">
                <a:cs typeface="Arial" charset="0"/>
              </a:rPr>
              <a:t> </a:t>
            </a:r>
            <a:r>
              <a:rPr lang="pt-PT" dirty="0" smtClean="0">
                <a:cs typeface="Arial" charset="0"/>
              </a:rPr>
              <a:t>maior conforto </a:t>
            </a:r>
            <a:r>
              <a:rPr lang="pt-PT" dirty="0" smtClean="0">
                <a:cs typeface="Arial" charset="0"/>
              </a:rPr>
              <a:t>dos </a:t>
            </a:r>
            <a:r>
              <a:rPr lang="pt-PT" dirty="0" smtClean="0">
                <a:cs typeface="Arial" charset="0"/>
              </a:rPr>
              <a:t>usuários. </a:t>
            </a:r>
            <a:endParaRPr lang="pt-PT" dirty="0" smtClean="0">
              <a:cs typeface="Arial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dirty="0" smtClean="0">
                <a:cs typeface="Arial" charset="0"/>
              </a:rPr>
              <a:t> Cursos </a:t>
            </a:r>
            <a:r>
              <a:rPr lang="pt-PT" dirty="0" smtClean="0">
                <a:cs typeface="Arial" charset="0"/>
              </a:rPr>
              <a:t>para os funcionários da </a:t>
            </a:r>
            <a:r>
              <a:rPr lang="pt-PT" dirty="0" smtClean="0">
                <a:cs typeface="Arial" charset="0"/>
              </a:rPr>
              <a:t>FAME estão </a:t>
            </a:r>
            <a:r>
              <a:rPr lang="pt-PT" dirty="0" smtClean="0">
                <a:cs typeface="Arial" charset="0"/>
              </a:rPr>
              <a:t>sendo realizados </a:t>
            </a:r>
            <a:r>
              <a:rPr lang="pt-PT" dirty="0" smtClean="0">
                <a:cs typeface="Arial" charset="0"/>
              </a:rPr>
              <a:t>em prol do </a:t>
            </a:r>
            <a:r>
              <a:rPr lang="pt-PT" dirty="0" smtClean="0">
                <a:cs typeface="Arial" charset="0"/>
              </a:rPr>
              <a:t>aperfeiçoamento </a:t>
            </a:r>
            <a:r>
              <a:rPr lang="pt-PT" dirty="0" smtClean="0">
                <a:cs typeface="Arial" charset="0"/>
              </a:rPr>
              <a:t>contínuo do atendimento dos setores. </a:t>
            </a:r>
            <a:endParaRPr lang="pt-PT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53C9B3-E059-C749-0CF7-71B4CA9A8BCD}"/>
              </a:ext>
            </a:extLst>
          </p:cNvPr>
          <p:cNvSpPr txBox="1"/>
          <p:nvPr/>
        </p:nvSpPr>
        <p:spPr>
          <a:xfrm>
            <a:off x="1980247" y="726829"/>
            <a:ext cx="7829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cs typeface="Arial" pitchFamily="34" charset="0"/>
              </a:rPr>
              <a:t>REFERÊNCIA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1AF010C-9BE3-1AAA-91AB-F75D9D2AF1CE}"/>
              </a:ext>
            </a:extLst>
          </p:cNvPr>
          <p:cNvSpPr txBox="1"/>
          <p:nvPr/>
        </p:nvSpPr>
        <p:spPr>
          <a:xfrm>
            <a:off x="457201" y="1426040"/>
            <a:ext cx="112345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just"/>
            <a:r>
              <a:rPr lang="pt-PT" dirty="0" smtClean="0">
                <a:cs typeface="Arial" charset="0"/>
              </a:rPr>
              <a:t>BRASIL. Lei nº 10.861, de 14 de abril de 2004. Institui o Sistema Nacional de Avaliação da Educação Superior – SINAES e dá outras providências. Diário Oficial da União, Brasília, DF, 15 abr. de 2004.</a:t>
            </a:r>
            <a:endParaRPr lang="pt-B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662</Words>
  <Application>Microsoft Office PowerPoint</Application>
  <PresentationFormat>Personalizar</PresentationFormat>
  <Paragraphs>106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FRANCO RIBEIRO</dc:creator>
  <cp:lastModifiedBy>FUNJOBE</cp:lastModifiedBy>
  <cp:revision>110</cp:revision>
  <dcterms:created xsi:type="dcterms:W3CDTF">2024-06-06T13:36:54Z</dcterms:created>
  <dcterms:modified xsi:type="dcterms:W3CDTF">2024-06-17T14:03:03Z</dcterms:modified>
</cp:coreProperties>
</file>